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05" r:id="rId2"/>
    <p:sldId id="308" r:id="rId3"/>
    <p:sldId id="284" r:id="rId4"/>
    <p:sldId id="309" r:id="rId5"/>
    <p:sldId id="278" r:id="rId6"/>
    <p:sldId id="258" r:id="rId7"/>
    <p:sldId id="259" r:id="rId8"/>
    <p:sldId id="285" r:id="rId9"/>
    <p:sldId id="260" r:id="rId10"/>
    <p:sldId id="31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 userDrawn="1">
          <p15:clr>
            <a:srgbClr val="A4A3A4"/>
          </p15:clr>
        </p15:guide>
        <p15:guide id="2" pos="75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11"/>
    <p:restoredTop sz="76190"/>
  </p:normalViewPr>
  <p:slideViewPr>
    <p:cSldViewPr snapToGrid="0" showGuides="1">
      <p:cViewPr varScale="1">
        <p:scale>
          <a:sx n="96" d="100"/>
          <a:sy n="96" d="100"/>
        </p:scale>
        <p:origin x="1968" y="168"/>
      </p:cViewPr>
      <p:guideLst>
        <p:guide orient="horz" pos="288"/>
        <p:guide pos="75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F296CD-6E58-DC4E-A0EB-CDC3D8FD3BFA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048044-7738-D348-8900-2AFDDFC55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7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52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high-level overview to show what we’re about to go through. Things probably don’t make sense at this point, but we will go through each one of these steps individually.</a:t>
            </a:r>
          </a:p>
          <a:p>
            <a:endParaRPr lang="en-US" dirty="0"/>
          </a:p>
          <a:p>
            <a:r>
              <a:rPr lang="en-US" dirty="0"/>
              <a:t>Regardless of what analyses you want to do with your DNA sequences, chances are you’ll have to do all these steps</a:t>
            </a:r>
          </a:p>
          <a:p>
            <a:endParaRPr lang="en-US" dirty="0"/>
          </a:p>
          <a:p>
            <a:r>
              <a:rPr lang="en-US" dirty="0"/>
              <a:t>Things in boxes are kinds of files, or file types</a:t>
            </a:r>
          </a:p>
          <a:p>
            <a:endParaRPr lang="en-US" dirty="0"/>
          </a:p>
          <a:p>
            <a:r>
              <a:rPr lang="en-US" dirty="0"/>
              <a:t>Things between file types describe what gets done to go from one file type to another file type</a:t>
            </a:r>
          </a:p>
          <a:p>
            <a:endParaRPr lang="en-US" dirty="0"/>
          </a:p>
          <a:p>
            <a:r>
              <a:rPr lang="en-US" dirty="0"/>
              <a:t>FASTQ is derived from FASTA, with an added Q to represent “quality”</a:t>
            </a:r>
          </a:p>
          <a:p>
            <a:endParaRPr lang="en-US" dirty="0"/>
          </a:p>
          <a:p>
            <a:r>
              <a:rPr lang="en-US" dirty="0"/>
              <a:t>BAM stands for binary aligned map</a:t>
            </a:r>
          </a:p>
          <a:p>
            <a:endParaRPr lang="en-US" dirty="0"/>
          </a:p>
          <a:p>
            <a:r>
              <a:rPr lang="en-US" dirty="0"/>
              <a:t>VCF stands for variant call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879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717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genomics, you typically generate a TON of data, and then throw out some data. Don’t be scared to throw away low quality data. Everyone does it, and it makes life easier afterwards.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It’s best practice to filter out low quality reads, but mapping </a:t>
            </a:r>
            <a:r>
              <a:rPr lang="en-US" dirty="0" err="1"/>
              <a:t>alrogithms</a:t>
            </a:r>
            <a:r>
              <a:rPr lang="en-US" dirty="0"/>
              <a:t> also take base quality into account, and are capable of clipping your reads at places where there’s absolutely no match, i.e. poly A </a:t>
            </a:r>
            <a:r>
              <a:rPr lang="en-US" dirty="0" err="1"/>
              <a:t>taiol</a:t>
            </a:r>
            <a:r>
              <a:rPr lang="en-US" dirty="0"/>
              <a:t> or </a:t>
            </a:r>
            <a:r>
              <a:rPr lang="en-US" dirty="0" err="1"/>
              <a:t>illumina</a:t>
            </a:r>
            <a:r>
              <a:rPr lang="en-US" dirty="0"/>
              <a:t> adapter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images from </a:t>
            </a:r>
          </a:p>
          <a:p>
            <a:r>
              <a:rPr lang="en-US" dirty="0"/>
              <a:t>https://</a:t>
            </a:r>
            <a:r>
              <a:rPr lang="en-US" dirty="0" err="1"/>
              <a:t>www.neb.com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-us/tools-and-resources/feature-articles/the-quantitation-question-how-does-accurate-library-quantitation-influence-sequencing</a:t>
            </a:r>
          </a:p>
          <a:p>
            <a:r>
              <a:rPr lang="en-US" dirty="0"/>
              <a:t>https://</a:t>
            </a:r>
            <a:r>
              <a:rPr lang="en-US" dirty="0" err="1"/>
              <a:t>depts.washington.edu</a:t>
            </a:r>
            <a:r>
              <a:rPr lang="en-US" dirty="0"/>
              <a:t>/</a:t>
            </a:r>
            <a:r>
              <a:rPr lang="en-US" dirty="0" err="1"/>
              <a:t>molmicdx</a:t>
            </a:r>
            <a:r>
              <a:rPr lang="en-US" dirty="0"/>
              <a:t>/mdx/tests/NGS16S.shtml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678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209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training.galaxyproject.org</a:t>
            </a:r>
            <a:r>
              <a:rPr lang="en-US" dirty="0"/>
              <a:t>/training-material/topics/sequence-analysis/tutorials/mapping/</a:t>
            </a:r>
            <a:r>
              <a:rPr lang="en-US" dirty="0" err="1"/>
              <a:t>tutorial.html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53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images from: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hbctraining.github.io</a:t>
            </a:r>
            <a:r>
              <a:rPr lang="en-US" dirty="0"/>
              <a:t>/</a:t>
            </a:r>
            <a:r>
              <a:rPr lang="en-US" dirty="0" err="1"/>
              <a:t>variant_analysis</a:t>
            </a:r>
            <a:r>
              <a:rPr lang="en-US" dirty="0"/>
              <a:t>/lessons/09_variant_calling.html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048044-7738-D348-8900-2AFDDFC55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55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3E00C-3BD2-EEA1-3CAE-31F922987D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FBD9-70AB-6F82-AFF1-AAAA5CEAF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BDB35-7F80-04FB-1B3E-5CFF6ED7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BBDDD-6C64-E6CD-8576-AAD32791C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686AA-DA8D-131E-B3D5-3B3E8B27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45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207A-025B-F3FF-4D39-1973E6C3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D567B4-9558-C054-D25E-0FBA65C9D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A707C-2044-A907-271C-D59BAA3BA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84DC3-5905-9B73-2362-D86938CA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B186D-A4F8-913A-73CB-59F86A054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33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6A50D2-A196-267D-AB66-208FBFDA47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938AB-F339-9E65-698D-387786F8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C049A-22AE-4306-3771-4087189CB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28C1F-BD55-7E02-E801-972B6FFF4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F753B9-63C1-EFD7-258B-5CBBD794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20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98E15-5287-7523-8820-74C76538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2EDA2-5E13-0D5A-4BA0-F35D06267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BE13C-987C-3C62-C358-0AAD453C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E7E33-E4E0-07CE-25AE-FE0E83A55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87D3E-0464-166A-A9D7-14AD3C63D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D1C5C-1CC5-82A9-DA3B-769C5C34F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E57FA-505A-336D-21EA-052987E81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1F9E7-DFDF-A859-26C8-F2EE90841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8F15C-CB9A-11D0-01FA-2ADF72C6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6E40-1CE4-DE99-7272-36FE29EAD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60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B0F45-176D-E971-1B97-1E62380A4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AAAA2-A5D6-68A1-AD39-E108D2DA5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10221-7155-1FD3-8FCE-AD5A00A1B9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22B20-74A1-4E0A-3FE3-B9FFDB7BB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158BA-8C08-75F0-D257-7E8FFF38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2B288-7F08-8B43-9964-A9A8F13F6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5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2AFD-415A-3030-56C3-51B861315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D2558-B5A6-675E-3881-89F7127842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5A4D61-07DC-1096-82D2-F7521EC82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6CEAFD-E790-DD92-03C5-FE7B28BB98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0822CA-DA99-B496-AB6E-08CDD4C6B9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518C2-05BD-F650-C879-2608122D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8CBCF8-3C43-5D48-65F7-65419297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E501AD-2AEA-2698-388E-B097F3C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27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7F12D-67EE-012E-5562-D326898C9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0B8D64-C1B9-7B72-C5E9-3110C28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AAD9-C2A7-ABE8-73E4-6B59658E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D12CCB-1DD8-C5A7-60D1-7E2E21C1B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5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F423D-A1FB-685E-5807-F23A6FDAB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9BBEA-5B29-038A-DE32-43AC8874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5A5892-4E28-1289-EF2B-FB7FD0AC1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50AC9-DCBB-158F-72E2-C15F7D9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779EA-21D0-E093-1DD9-CBB0E2E47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5BAE-5DB2-5834-3450-2E01E9762B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48A75-4072-52CC-CFD8-5FE63EC3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F38FB-6EF9-18C3-4C63-90FF7B64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F828D4-C07D-C66B-457C-C2D9AE50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1A821-5DE8-10D6-CC06-2BDABC8AA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2D6E2C-DB92-9756-E268-87EFFD426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D61F-D3AC-6A5A-A076-A2A6712D4C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E9818-CCEE-0590-E49D-727DFAF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856F4-275B-8C90-E712-41118B74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F826B-F022-F655-7A83-4171FE78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10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E95717-1D2F-FCA6-BEC1-8D2EEB07A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A9C2A-6374-6E5B-866D-9EEB171FB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ED294-59CD-ADA7-324C-3CB62C95B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C2AFF-2713-CE47-B7A0-9D68EEB70F09}" type="datetimeFigureOut">
              <a:rPr lang="en-US" smtClean="0"/>
              <a:t>1/26/24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7C2C1-53D0-46BE-4793-261E766A2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DC6C-A638-8977-F43C-60E28CD1DA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8277E-EF64-DB47-A733-0D2E9D15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2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workflows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997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ffectLst/>
              </a:rPr>
              <a:t>See ‘01_fastq_2_vcf_workflow’ for an example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4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finding mutations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C71AD-EB22-453E-3903-264B7F13EC1D}"/>
              </a:ext>
            </a:extLst>
          </p:cNvPr>
          <p:cNvSpPr txBox="1"/>
          <p:nvPr/>
        </p:nvSpPr>
        <p:spPr>
          <a:xfrm>
            <a:off x="0" y="837357"/>
            <a:ext cx="630803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Sequencing a genome to detect mutations in each sample involves the following steps:</a:t>
            </a:r>
          </a:p>
          <a:p>
            <a:endParaRPr lang="en-US" sz="1600" dirty="0"/>
          </a:p>
          <a:p>
            <a:r>
              <a:rPr lang="en-US" sz="1600" dirty="0"/>
              <a:t>In the lab: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extracting the DNA from thousands of cells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breaking the chromosome DNA into tiny fragments 300-500bp long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sequencing each of the tiny fragments</a:t>
            </a:r>
          </a:p>
          <a:p>
            <a:endParaRPr lang="en-US" sz="1600" dirty="0"/>
          </a:p>
          <a:p>
            <a:r>
              <a:rPr lang="en-US" sz="1600" dirty="0"/>
              <a:t>On the computer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clean the raw data consisting of tiny DNA sequences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aligning these DNA sequences to larger chromosome-sized pieces, from a “reference” genome available from the same species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finding mutations that are supported by many sequencing reads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4A6844-AA9A-C929-DC0D-83E171BA8D4B}"/>
              </a:ext>
            </a:extLst>
          </p:cNvPr>
          <p:cNvSpPr txBox="1"/>
          <p:nvPr/>
        </p:nvSpPr>
        <p:spPr>
          <a:xfrm>
            <a:off x="199234" y="4642855"/>
            <a:ext cx="4147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requires multiple steps, done in serial, in a ‘computational workflow’</a:t>
            </a:r>
          </a:p>
        </p:txBody>
      </p:sp>
      <p:pic>
        <p:nvPicPr>
          <p:cNvPr id="2" name="Picture 2" descr="Explanation of mapping. ">
            <a:extLst>
              <a:ext uri="{FF2B5EF4-FFF2-40B4-BE49-F238E27FC236}">
                <a16:creationId xmlns:a16="http://schemas.microsoft.com/office/drawing/2014/main" id="{0E6E3FCE-101E-21E8-5BD7-4AEA7F1331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13"/>
          <a:stretch/>
        </p:blipFill>
        <p:spPr bwMode="auto">
          <a:xfrm>
            <a:off x="6948859" y="3634098"/>
            <a:ext cx="5111630" cy="282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66B290-474C-FC66-AEBE-6737268C276C}"/>
              </a:ext>
            </a:extLst>
          </p:cNvPr>
          <p:cNvSpPr txBox="1"/>
          <p:nvPr/>
        </p:nvSpPr>
        <p:spPr>
          <a:xfrm>
            <a:off x="6802689" y="3110878"/>
            <a:ext cx="2431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sequencing reads from many different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8966E-990E-4734-A608-B7B90A32A986}"/>
              </a:ext>
            </a:extLst>
          </p:cNvPr>
          <p:cNvSpPr txBox="1"/>
          <p:nvPr/>
        </p:nvSpPr>
        <p:spPr>
          <a:xfrm>
            <a:off x="9963054" y="4457350"/>
            <a:ext cx="147099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/>
              <a:t>or aligning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2FDA4-AB92-C997-A566-D681E4B76BEE}"/>
              </a:ext>
            </a:extLst>
          </p:cNvPr>
          <p:cNvSpPr txBox="1"/>
          <p:nvPr/>
        </p:nvSpPr>
        <p:spPr>
          <a:xfrm>
            <a:off x="4864442" y="6136003"/>
            <a:ext cx="20844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reference = C</a:t>
            </a:r>
          </a:p>
          <a:p>
            <a:pPr algn="r"/>
            <a:r>
              <a:rPr lang="en-US" dirty="0"/>
              <a:t>sequencing read = A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BFFC8FE-978A-E0AF-B309-D6491C12B51A}"/>
              </a:ext>
            </a:extLst>
          </p:cNvPr>
          <p:cNvCxnSpPr>
            <a:cxnSpLocks/>
          </p:cNvCxnSpPr>
          <p:nvPr/>
        </p:nvCxnSpPr>
        <p:spPr>
          <a:xfrm flipV="1">
            <a:off x="6899970" y="6101376"/>
            <a:ext cx="1330641" cy="35779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829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WGS summary: workflow</a:t>
            </a: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9A7B22B7-0FD4-15A0-761D-A214B2701592}"/>
              </a:ext>
            </a:extLst>
          </p:cNvPr>
          <p:cNvSpPr/>
          <p:nvPr/>
        </p:nvSpPr>
        <p:spPr>
          <a:xfrm>
            <a:off x="29370" y="1960931"/>
            <a:ext cx="7008286" cy="2839452"/>
          </a:xfrm>
          <a:custGeom>
            <a:avLst/>
            <a:gdLst>
              <a:gd name="connsiteX0" fmla="*/ 8019166 w 8559346"/>
              <a:gd name="connsiteY0" fmla="*/ 0 h 2839452"/>
              <a:gd name="connsiteX1" fmla="*/ 8471553 w 8559346"/>
              <a:gd name="connsiteY1" fmla="*/ 144379 h 2839452"/>
              <a:gd name="connsiteX2" fmla="*/ 8490804 w 8559346"/>
              <a:gd name="connsiteY2" fmla="*/ 587141 h 2839452"/>
              <a:gd name="connsiteX3" fmla="*/ 7740033 w 8559346"/>
              <a:gd name="connsiteY3" fmla="*/ 1260909 h 2839452"/>
              <a:gd name="connsiteX4" fmla="*/ 4881330 w 8559346"/>
              <a:gd name="connsiteY4" fmla="*/ 1424539 h 2839452"/>
              <a:gd name="connsiteX5" fmla="*/ 1733869 w 8559346"/>
              <a:gd name="connsiteY5" fmla="*/ 1472665 h 2839452"/>
              <a:gd name="connsiteX6" fmla="*/ 549962 w 8559346"/>
              <a:gd name="connsiteY6" fmla="*/ 1559292 h 2839452"/>
              <a:gd name="connsiteX7" fmla="*/ 30198 w 8559346"/>
              <a:gd name="connsiteY7" fmla="*/ 2117558 h 2839452"/>
              <a:gd name="connsiteX8" fmla="*/ 107200 w 8559346"/>
              <a:gd name="connsiteY8" fmla="*/ 2704699 h 2839452"/>
              <a:gd name="connsiteX9" fmla="*/ 482585 w 8559346"/>
              <a:gd name="connsiteY9" fmla="*/ 2839452 h 283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559346" h="2839452">
                <a:moveTo>
                  <a:pt x="8019166" y="0"/>
                </a:moveTo>
                <a:cubicBezTo>
                  <a:pt x="8206056" y="23261"/>
                  <a:pt x="8392947" y="46522"/>
                  <a:pt x="8471553" y="144379"/>
                </a:cubicBezTo>
                <a:cubicBezTo>
                  <a:pt x="8550159" y="242236"/>
                  <a:pt x="8612724" y="401053"/>
                  <a:pt x="8490804" y="587141"/>
                </a:cubicBezTo>
                <a:cubicBezTo>
                  <a:pt x="8368884" y="773229"/>
                  <a:pt x="8341612" y="1121343"/>
                  <a:pt x="7740033" y="1260909"/>
                </a:cubicBezTo>
                <a:cubicBezTo>
                  <a:pt x="7138454" y="1400475"/>
                  <a:pt x="5882357" y="1389246"/>
                  <a:pt x="4881330" y="1424539"/>
                </a:cubicBezTo>
                <a:cubicBezTo>
                  <a:pt x="3880303" y="1459832"/>
                  <a:pt x="2455764" y="1450206"/>
                  <a:pt x="1733869" y="1472665"/>
                </a:cubicBezTo>
                <a:cubicBezTo>
                  <a:pt x="1011974" y="1495124"/>
                  <a:pt x="833907" y="1451810"/>
                  <a:pt x="549962" y="1559292"/>
                </a:cubicBezTo>
                <a:cubicBezTo>
                  <a:pt x="266017" y="1666774"/>
                  <a:pt x="103992" y="1926657"/>
                  <a:pt x="30198" y="2117558"/>
                </a:cubicBezTo>
                <a:cubicBezTo>
                  <a:pt x="-43596" y="2308459"/>
                  <a:pt x="31802" y="2584383"/>
                  <a:pt x="107200" y="2704699"/>
                </a:cubicBezTo>
                <a:cubicBezTo>
                  <a:pt x="182598" y="2825015"/>
                  <a:pt x="332591" y="2832233"/>
                  <a:pt x="482585" y="2839452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4926E32-7349-0DB4-29FF-30E87FB69507}"/>
              </a:ext>
            </a:extLst>
          </p:cNvPr>
          <p:cNvGrpSpPr/>
          <p:nvPr/>
        </p:nvGrpSpPr>
        <p:grpSpPr>
          <a:xfrm>
            <a:off x="639247" y="4382851"/>
            <a:ext cx="9435532" cy="1721356"/>
            <a:chOff x="1236013" y="4315474"/>
            <a:chExt cx="9435532" cy="172135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82AAD1-0D1A-4513-2CA9-938DA3155FA4}"/>
                </a:ext>
              </a:extLst>
            </p:cNvPr>
            <p:cNvSpPr txBox="1"/>
            <p:nvPr/>
          </p:nvSpPr>
          <p:spPr>
            <a:xfrm>
              <a:off x="1236013" y="4315474"/>
              <a:ext cx="974049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RAW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24A3BD-A7A9-0D7D-A1B1-686A84722319}"/>
                </a:ext>
              </a:extLst>
            </p:cNvPr>
            <p:cNvSpPr txBox="1"/>
            <p:nvPr/>
          </p:nvSpPr>
          <p:spPr>
            <a:xfrm>
              <a:off x="5312799" y="4500140"/>
              <a:ext cx="789190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BAM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65D234C-E7D6-51A5-507E-C432B430A7C7}"/>
                </a:ext>
              </a:extLst>
            </p:cNvPr>
            <p:cNvSpPr txBox="1"/>
            <p:nvPr/>
          </p:nvSpPr>
          <p:spPr>
            <a:xfrm>
              <a:off x="2899786" y="4318777"/>
              <a:ext cx="1341906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CLEANED</a:t>
              </a:r>
            </a:p>
            <a:p>
              <a:pPr algn="ctr"/>
              <a:r>
                <a:rPr lang="en-US" sz="2400" dirty="0"/>
                <a:t>FASTQ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5996867-6CB2-4E67-AD5D-AAC48D59F2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41692" y="4730972"/>
              <a:ext cx="1089131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F252896-0517-EC30-E720-0F720BEFA502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V="1">
              <a:off x="2210062" y="4730972"/>
              <a:ext cx="667892" cy="1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59253F5-26C1-B060-A1C1-28103165AFC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4730972"/>
              <a:ext cx="1156810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74C491F-E1A8-5F42-BEDD-45E96B652806}"/>
                </a:ext>
              </a:extLst>
            </p:cNvPr>
            <p:cNvSpPr txBox="1"/>
            <p:nvPr/>
          </p:nvSpPr>
          <p:spPr>
            <a:xfrm>
              <a:off x="7244331" y="4319832"/>
              <a:ext cx="1814151" cy="8309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BAM</a:t>
              </a:r>
            </a:p>
            <a:p>
              <a:pPr algn="ctr"/>
              <a:r>
                <a:rPr lang="en-US" sz="2400" dirty="0"/>
                <a:t>deduplicated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109B891-34F8-DB79-E098-1143E7A7E52D}"/>
                </a:ext>
              </a:extLst>
            </p:cNvPr>
            <p:cNvSpPr txBox="1"/>
            <p:nvPr/>
          </p:nvSpPr>
          <p:spPr>
            <a:xfrm>
              <a:off x="2084106" y="5113500"/>
              <a:ext cx="87803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raw data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592B4BF-1443-37F0-408C-CBFF5C06411D}"/>
                </a:ext>
              </a:extLst>
            </p:cNvPr>
            <p:cNvSpPr txBox="1"/>
            <p:nvPr/>
          </p:nvSpPr>
          <p:spPr>
            <a:xfrm>
              <a:off x="4085078" y="5055576"/>
              <a:ext cx="140235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Align sequencing reads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8A3D34-8111-1156-8895-90836DC86ED0}"/>
                </a:ext>
              </a:extLst>
            </p:cNvPr>
            <p:cNvSpPr txBox="1"/>
            <p:nvPr/>
          </p:nvSpPr>
          <p:spPr>
            <a:xfrm>
              <a:off x="5990224" y="5055576"/>
              <a:ext cx="12155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Clean </a:t>
              </a:r>
            </a:p>
            <a:p>
              <a:pPr algn="ctr"/>
              <a:r>
                <a:rPr lang="en-US" dirty="0"/>
                <a:t>BAM </a:t>
              </a:r>
            </a:p>
            <a:p>
              <a:pPr algn="ctr"/>
              <a:r>
                <a:rPr lang="en-US" dirty="0"/>
                <a:t>file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F14556E-DE13-094E-ABCC-E2AA9FD9E176}"/>
                </a:ext>
              </a:extLst>
            </p:cNvPr>
            <p:cNvSpPr txBox="1"/>
            <p:nvPr/>
          </p:nvSpPr>
          <p:spPr>
            <a:xfrm>
              <a:off x="10010274" y="4500139"/>
              <a:ext cx="661271" cy="46166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VCF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F9F0ADB-D7C2-35E0-D023-EAFD06DEDEF6}"/>
                </a:ext>
              </a:extLst>
            </p:cNvPr>
            <p:cNvCxnSpPr>
              <a:cxnSpLocks/>
            </p:cNvCxnSpPr>
            <p:nvPr/>
          </p:nvCxnSpPr>
          <p:spPr>
            <a:xfrm>
              <a:off x="9068446" y="4730972"/>
              <a:ext cx="94182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983091-172A-D1A5-6AE6-3C5AA26D9861}"/>
                </a:ext>
              </a:extLst>
            </p:cNvPr>
            <p:cNvSpPr txBox="1"/>
            <p:nvPr/>
          </p:nvSpPr>
          <p:spPr>
            <a:xfrm>
              <a:off x="8931584" y="5189592"/>
              <a:ext cx="12155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Find mutations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D13CC6-D9C0-C061-EA6D-7A787B13E1F5}"/>
              </a:ext>
            </a:extLst>
          </p:cNvPr>
          <p:cNvGrpSpPr/>
          <p:nvPr/>
        </p:nvGrpSpPr>
        <p:grpSpPr>
          <a:xfrm>
            <a:off x="1126271" y="3627760"/>
            <a:ext cx="1434720" cy="671763"/>
            <a:chOff x="1126271" y="3627760"/>
            <a:chExt cx="1434720" cy="671763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1BF4BF-DD72-3C45-5AA0-930BEA0232A2}"/>
                </a:ext>
              </a:extLst>
            </p:cNvPr>
            <p:cNvSpPr txBox="1"/>
            <p:nvPr/>
          </p:nvSpPr>
          <p:spPr>
            <a:xfrm>
              <a:off x="1613296" y="3627760"/>
              <a:ext cx="947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file type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FEA6F510-6D5B-0F14-F1C2-9793F992BB32}"/>
                </a:ext>
              </a:extLst>
            </p:cNvPr>
            <p:cNvCxnSpPr>
              <a:stCxn id="49" idx="1"/>
            </p:cNvCxnSpPr>
            <p:nvPr/>
          </p:nvCxnSpPr>
          <p:spPr>
            <a:xfrm flipH="1">
              <a:off x="1126271" y="3812426"/>
              <a:ext cx="487025" cy="487097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5307CB3-A772-050E-C213-988C7D0A27C3}"/>
              </a:ext>
            </a:extLst>
          </p:cNvPr>
          <p:cNvGrpSpPr/>
          <p:nvPr/>
        </p:nvGrpSpPr>
        <p:grpSpPr>
          <a:xfrm>
            <a:off x="-133373" y="6046283"/>
            <a:ext cx="1746669" cy="770078"/>
            <a:chOff x="-133373" y="6046283"/>
            <a:chExt cx="1746669" cy="770078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12552E-C0D5-C6E5-9F8C-1F338726AED6}"/>
                </a:ext>
              </a:extLst>
            </p:cNvPr>
            <p:cNvSpPr txBox="1"/>
            <p:nvPr/>
          </p:nvSpPr>
          <p:spPr>
            <a:xfrm>
              <a:off x="-133373" y="6170030"/>
              <a:ext cx="14519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step in pipeline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4BE3CED-F3FE-557D-0D41-BEC36EA1881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6271" y="6046283"/>
              <a:ext cx="487025" cy="26789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F59F68C-8A13-E1D5-7C37-B8B7BFF2A5C3}"/>
              </a:ext>
            </a:extLst>
          </p:cNvPr>
          <p:cNvGrpSpPr/>
          <p:nvPr/>
        </p:nvGrpSpPr>
        <p:grpSpPr>
          <a:xfrm>
            <a:off x="9987300" y="5157071"/>
            <a:ext cx="1954928" cy="1767884"/>
            <a:chOff x="1126271" y="3337204"/>
            <a:chExt cx="1954928" cy="176788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65ED4D2-C677-848F-38FF-519DF73847BF}"/>
                </a:ext>
              </a:extLst>
            </p:cNvPr>
            <p:cNvSpPr txBox="1"/>
            <p:nvPr/>
          </p:nvSpPr>
          <p:spPr>
            <a:xfrm>
              <a:off x="1613296" y="3627760"/>
              <a:ext cx="146790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analyzing this file typically answers evolutionary questions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D38CDD3-F9C3-88A3-7971-DDEC60BA84FD}"/>
                </a:ext>
              </a:extLst>
            </p:cNvPr>
            <p:cNvCxnSpPr>
              <a:cxnSpLocks/>
              <a:stCxn id="9" idx="1"/>
            </p:cNvCxnSpPr>
            <p:nvPr/>
          </p:nvCxnSpPr>
          <p:spPr>
            <a:xfrm flipH="1" flipV="1">
              <a:off x="1126271" y="3337204"/>
              <a:ext cx="487025" cy="102922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6" name="Picture 2" descr="Mast Cell Histology Slides, Animal">
            <a:extLst>
              <a:ext uri="{FF2B5EF4-FFF2-40B4-BE49-F238E27FC236}">
                <a16:creationId xmlns:a16="http://schemas.microsoft.com/office/drawing/2014/main" id="{1F63DE30-9681-A95C-0F46-8FB7BBC6DE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988" y="1416512"/>
            <a:ext cx="1650620" cy="1237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D156379E-2D9D-6337-FABB-3036B6200B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73" r="8203" b="54362"/>
          <a:stretch/>
        </p:blipFill>
        <p:spPr bwMode="auto">
          <a:xfrm>
            <a:off x="4992814" y="1020026"/>
            <a:ext cx="1500752" cy="1674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3E01DED-6E35-0781-EDC7-EF581B7CBA64}"/>
              </a:ext>
            </a:extLst>
          </p:cNvPr>
          <p:cNvCxnSpPr/>
          <p:nvPr/>
        </p:nvCxnSpPr>
        <p:spPr>
          <a:xfrm>
            <a:off x="1947242" y="2025001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B396A9-D76F-B1B8-E2E4-B83D457223F7}"/>
              </a:ext>
            </a:extLst>
          </p:cNvPr>
          <p:cNvSpPr txBox="1"/>
          <p:nvPr/>
        </p:nvSpPr>
        <p:spPr>
          <a:xfrm>
            <a:off x="1947242" y="1470674"/>
            <a:ext cx="808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extract DNA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3EB731C-FCD4-A867-C27D-F283CD7F5B42}"/>
              </a:ext>
            </a:extLst>
          </p:cNvPr>
          <p:cNvSpPr txBox="1"/>
          <p:nvPr/>
        </p:nvSpPr>
        <p:spPr>
          <a:xfrm>
            <a:off x="1961187" y="2098867"/>
            <a:ext cx="8083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shear</a:t>
            </a:r>
          </a:p>
        </p:txBody>
      </p:sp>
      <p:pic>
        <p:nvPicPr>
          <p:cNvPr id="23" name="Picture 6" descr="Whole Genome Sequencing | Whole Genome Sequencing Cost – 1010Genome |  Quality NGS Bioinformatics Data Analysis Services">
            <a:extLst>
              <a:ext uri="{FF2B5EF4-FFF2-40B4-BE49-F238E27FC236}">
                <a16:creationId xmlns:a16="http://schemas.microsoft.com/office/drawing/2014/main" id="{9E3AF633-BB31-58CB-1F36-45FA9974DD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49" r="43732" b="60976"/>
          <a:stretch/>
        </p:blipFill>
        <p:spPr bwMode="auto">
          <a:xfrm>
            <a:off x="2891645" y="982131"/>
            <a:ext cx="1089131" cy="143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B5D8BC0-2000-03DD-1357-10079610B8D4}"/>
              </a:ext>
            </a:extLst>
          </p:cNvPr>
          <p:cNvSpPr txBox="1"/>
          <p:nvPr/>
        </p:nvSpPr>
        <p:spPr>
          <a:xfrm>
            <a:off x="2973973" y="2380123"/>
            <a:ext cx="975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DNA fragments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1B01204-C8E7-84D2-2D15-4B631D07160B}"/>
              </a:ext>
            </a:extLst>
          </p:cNvPr>
          <p:cNvCxnSpPr/>
          <p:nvPr/>
        </p:nvCxnSpPr>
        <p:spPr>
          <a:xfrm>
            <a:off x="4116804" y="2056352"/>
            <a:ext cx="848967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763E5B1-0E18-A7B8-3608-93ED784B5411}"/>
              </a:ext>
            </a:extLst>
          </p:cNvPr>
          <p:cNvSpPr txBox="1"/>
          <p:nvPr/>
        </p:nvSpPr>
        <p:spPr>
          <a:xfrm>
            <a:off x="4116804" y="1502025"/>
            <a:ext cx="876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give to sequencer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0C7DCE-DAEF-9AAD-CEAF-4BA0E32F7427}"/>
              </a:ext>
            </a:extLst>
          </p:cNvPr>
          <p:cNvSpPr txBox="1"/>
          <p:nvPr/>
        </p:nvSpPr>
        <p:spPr>
          <a:xfrm>
            <a:off x="8322502" y="991045"/>
            <a:ext cx="33195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generic key takeaways: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needs to be processed in many steps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output of step </a:t>
            </a:r>
            <a:r>
              <a:rPr lang="en-US" i="1" dirty="0"/>
              <a:t>n</a:t>
            </a:r>
            <a:r>
              <a:rPr lang="en-US" dirty="0"/>
              <a:t> is input of step </a:t>
            </a:r>
            <a:r>
              <a:rPr lang="en-US" i="1" dirty="0"/>
              <a:t>n+1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each step involves a different program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you have data for 100’s of samples, you must do this 100’s of times, so organized + automated is best!</a:t>
            </a:r>
          </a:p>
        </p:txBody>
      </p:sp>
    </p:spTree>
    <p:extLst>
      <p:ext uri="{BB962C8B-B14F-4D97-AF65-F5344CB8AC3E}">
        <p14:creationId xmlns:p14="http://schemas.microsoft.com/office/powerpoint/2010/main" val="1055241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D36A-7161-FF43-95E8-38F297051D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Brief description of file 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D14F6-EEEC-F137-614E-554240C1BC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4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3">
            <a:extLst>
              <a:ext uri="{FF2B5EF4-FFF2-40B4-BE49-F238E27FC236}">
                <a16:creationId xmlns:a16="http://schemas.microsoft.com/office/drawing/2014/main" id="{DA35BEEF-7374-BCC8-5D5E-CDE80F7A24BF}"/>
              </a:ext>
            </a:extLst>
          </p:cNvPr>
          <p:cNvSpPr txBox="1">
            <a:spLocks/>
          </p:cNvSpPr>
          <p:nvPr/>
        </p:nvSpPr>
        <p:spPr>
          <a:xfrm>
            <a:off x="-3034" y="2925"/>
            <a:ext cx="10515600" cy="92333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FASTQ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71F4C-FE9E-F31F-DE10-2170AEF1E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000"/>
          <a:stretch/>
        </p:blipFill>
        <p:spPr>
          <a:xfrm>
            <a:off x="16216" y="4344664"/>
            <a:ext cx="12157292" cy="6443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D8AEB2-CD68-46D4-5DFF-A7FB82DD5609}"/>
              </a:ext>
            </a:extLst>
          </p:cNvPr>
          <p:cNvSpPr txBox="1"/>
          <p:nvPr/>
        </p:nvSpPr>
        <p:spPr>
          <a:xfrm>
            <a:off x="442762" y="3339399"/>
            <a:ext cx="5857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Colors are converted to nucleotides in a FASTQ file! </a:t>
            </a:r>
          </a:p>
          <a:p>
            <a:endParaRPr lang="en-US" dirty="0"/>
          </a:p>
          <a:p>
            <a:r>
              <a:rPr lang="en-US" dirty="0"/>
              <a:t>Here’s one entry of a FASTQ file (typically there are millions):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327E9-4F09-03EB-F805-97190406E52E}"/>
              </a:ext>
            </a:extLst>
          </p:cNvPr>
          <p:cNvSpPr txBox="1"/>
          <p:nvPr/>
        </p:nvSpPr>
        <p:spPr>
          <a:xfrm>
            <a:off x="240632" y="5198545"/>
            <a:ext cx="802008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4 lines per sequencing read</a:t>
            </a:r>
          </a:p>
          <a:p>
            <a:pPr marL="342900" indent="-342900">
              <a:buAutoNum type="arabicPeriod"/>
            </a:pPr>
            <a:r>
              <a:rPr lang="en-US" dirty="0"/>
              <a:t>identifier</a:t>
            </a:r>
          </a:p>
          <a:p>
            <a:pPr marL="342900" indent="-342900">
              <a:buAutoNum type="arabicPeriod"/>
            </a:pPr>
            <a:r>
              <a:rPr lang="en-US" b="1" dirty="0"/>
              <a:t>DNA sequence</a:t>
            </a:r>
          </a:p>
          <a:p>
            <a:pPr marL="342900" indent="-342900">
              <a:buAutoNum type="arabicPeriod"/>
            </a:pPr>
            <a:r>
              <a:rPr lang="en-US" dirty="0"/>
              <a:t>some separator</a:t>
            </a:r>
          </a:p>
          <a:p>
            <a:pPr marL="342900" indent="-342900">
              <a:buAutoNum type="arabicPeriod"/>
            </a:pPr>
            <a:r>
              <a:rPr lang="en-US" dirty="0"/>
              <a:t>base quality scores (coded using ASCII characters to represent numerical scores)</a:t>
            </a: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F296645-204B-9B88-45CD-5C17682FC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914845C9-210B-7242-E51D-05992C66A6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iSeq 3000/HiSeq 4000 Systems (discontinued)">
            <a:extLst>
              <a:ext uri="{FF2B5EF4-FFF2-40B4-BE49-F238E27FC236}">
                <a16:creationId xmlns:a16="http://schemas.microsoft.com/office/drawing/2014/main" id="{5C1DDED5-C75E-C19A-DEB9-21D505F73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62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CLEANED FASTQ: throw away bad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6564FC9-41DB-8A1F-8A66-DED1F47417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56" t="36713"/>
          <a:stretch/>
        </p:blipFill>
        <p:spPr bwMode="auto">
          <a:xfrm>
            <a:off x="5986054" y="4054154"/>
            <a:ext cx="2975247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A2214BC-8A30-3B07-F596-9CDE1A373E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5" t="11196"/>
          <a:stretch/>
        </p:blipFill>
        <p:spPr bwMode="auto">
          <a:xfrm>
            <a:off x="9055041" y="4126704"/>
            <a:ext cx="2998428" cy="224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87693" y="2956271"/>
            <a:ext cx="571246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Each nucleotide in FASTQ has a quality score</a:t>
            </a:r>
          </a:p>
          <a:p>
            <a:endParaRPr lang="en-US" dirty="0"/>
          </a:p>
          <a:p>
            <a:r>
              <a:rPr lang="en-US" dirty="0"/>
              <a:t>trim nucleotides from reads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Illumina adapter sequences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poly-A tails (if </a:t>
            </a:r>
            <a:r>
              <a:rPr lang="en-US" dirty="0" err="1"/>
              <a:t>RNAseq</a:t>
            </a:r>
            <a:r>
              <a:rPr lang="en-US" dirty="0"/>
              <a:t> 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 quality nucleotides at </a:t>
            </a:r>
            <a:r>
              <a:rPr lang="en-US" b="1" dirty="0"/>
              <a:t>end</a:t>
            </a:r>
            <a:r>
              <a:rPr lang="en-US" dirty="0"/>
              <a:t> of reads</a:t>
            </a:r>
          </a:p>
          <a:p>
            <a:endParaRPr lang="en-US" dirty="0"/>
          </a:p>
          <a:p>
            <a:r>
              <a:rPr lang="en-US" dirty="0"/>
              <a:t>discard entire reads that have many low quality nucleotides</a:t>
            </a:r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fastqc</a:t>
            </a: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0658AFF-D83B-D072-1F95-D2295F348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9220" y="1105630"/>
            <a:ext cx="3855249" cy="169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Quantitation Question: How does accurate library quantitation influence  sequencing? | NEB">
            <a:extLst>
              <a:ext uri="{FF2B5EF4-FFF2-40B4-BE49-F238E27FC236}">
                <a16:creationId xmlns:a16="http://schemas.microsoft.com/office/drawing/2014/main" id="{A9167315-F6D2-83FF-E6CA-9331694416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79" r="31724"/>
          <a:stretch/>
        </p:blipFill>
        <p:spPr bwMode="auto">
          <a:xfrm>
            <a:off x="5469126" y="859740"/>
            <a:ext cx="1563521" cy="218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iSeq 3000/HiSeq 4000 Systems (discontinued)">
            <a:extLst>
              <a:ext uri="{FF2B5EF4-FFF2-40B4-BE49-F238E27FC236}">
                <a16:creationId xmlns:a16="http://schemas.microsoft.com/office/drawing/2014/main" id="{4B42E982-9F9A-9577-3910-9335FF10F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9806" y="860099"/>
            <a:ext cx="2367520" cy="2050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165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file: reference genome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30627" y="1271905"/>
            <a:ext cx="532093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aligned reads to a known reference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best if reads and reference genome are </a:t>
            </a:r>
            <a:r>
              <a:rPr lang="en-US" b="1" dirty="0"/>
              <a:t>from the same species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Otherwise, hard to find similarities b/t reads and reference!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programs specialize in aligning to diverged reference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BWA (short reads), minimap2 (long reads)</a:t>
            </a:r>
          </a:p>
        </p:txBody>
      </p:sp>
      <p:pic>
        <p:nvPicPr>
          <p:cNvPr id="3074" name="Picture 2" descr="Explanation of mapping. ">
            <a:extLst>
              <a:ext uri="{FF2B5EF4-FFF2-40B4-BE49-F238E27FC236}">
                <a16:creationId xmlns:a16="http://schemas.microsoft.com/office/drawing/2014/main" id="{4DE8B835-7131-A45E-1E60-0ABC9E1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1271905"/>
            <a:ext cx="5111630" cy="297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SeqShop: Sequence Mapping and Assembly Practical, May 2015 - Genome  Analysis Wiki">
            <a:extLst>
              <a:ext uri="{FF2B5EF4-FFF2-40B4-BE49-F238E27FC236}">
                <a16:creationId xmlns:a16="http://schemas.microsoft.com/office/drawing/2014/main" id="{5D029667-B836-FBF8-4555-F67D25FC7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636" y="4067732"/>
            <a:ext cx="5038921" cy="2713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D51342-DE57-B4EF-A4FC-7F7E7836B699}"/>
              </a:ext>
            </a:extLst>
          </p:cNvPr>
          <p:cNvSpPr txBox="1"/>
          <p:nvPr/>
        </p:nvSpPr>
        <p:spPr>
          <a:xfrm>
            <a:off x="6096000" y="4824199"/>
            <a:ext cx="2223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Reads get aligned best on </a:t>
            </a:r>
            <a:r>
              <a:rPr lang="en-US" b="1" u="sng" dirty="0">
                <a:solidFill>
                  <a:srgbClr val="FF0000"/>
                </a:solidFill>
              </a:rPr>
              <a:t>similarity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to positions in reference genome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47D795C-8242-FB07-DC7D-79764E610C90}"/>
              </a:ext>
            </a:extLst>
          </p:cNvPr>
          <p:cNvCxnSpPr>
            <a:stCxn id="2" idx="0"/>
          </p:cNvCxnSpPr>
          <p:nvPr/>
        </p:nvCxnSpPr>
        <p:spPr>
          <a:xfrm flipV="1">
            <a:off x="7207718" y="3946358"/>
            <a:ext cx="579120" cy="87784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252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21920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BAM deduplicated: throw away more bad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255758" y="1852316"/>
            <a:ext cx="53209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analyses assume short DNA fragments (~500bp) have been randomly sampled across the genome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many DNA preparation protocols, there is a PCR step 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enrich DNA fragments with adapters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increase amount of DNA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introduce extra barcodes to the ends of DNA to track 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PCR duplicates should be identified so downstream programs are aware of them!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picard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sambamba</a:t>
            </a:r>
            <a:endParaRPr lang="en-US" dirty="0"/>
          </a:p>
        </p:txBody>
      </p:sp>
      <p:pic>
        <p:nvPicPr>
          <p:cNvPr id="23554" name="Picture 2" descr="CLC Manuals - clcsupport.com">
            <a:extLst>
              <a:ext uri="{FF2B5EF4-FFF2-40B4-BE49-F238E27FC236}">
                <a16:creationId xmlns:a16="http://schemas.microsoft.com/office/drawing/2014/main" id="{E1504D16-1E0F-BEAD-6523-14B1BE41A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734" y="3266369"/>
            <a:ext cx="4454918" cy="2930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B91797EF-6CA5-A68D-3EC2-6E5C6C5CDB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992" y="961753"/>
            <a:ext cx="6032500" cy="189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FDB9ADB-6906-80B7-32A7-4059DD71F23B}"/>
              </a:ext>
            </a:extLst>
          </p:cNvPr>
          <p:cNvSpPr txBox="1"/>
          <p:nvPr/>
        </p:nvSpPr>
        <p:spPr>
          <a:xfrm>
            <a:off x="469699" y="805888"/>
            <a:ext cx="3223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mark PCR duplicates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C8C68BC-971A-F757-2DD0-324237AFA906}"/>
              </a:ext>
            </a:extLst>
          </p:cNvPr>
          <p:cNvSpPr/>
          <p:nvPr/>
        </p:nvSpPr>
        <p:spPr>
          <a:xfrm>
            <a:off x="5419022" y="2733575"/>
            <a:ext cx="4793381" cy="274464"/>
          </a:xfrm>
          <a:custGeom>
            <a:avLst/>
            <a:gdLst>
              <a:gd name="connsiteX0" fmla="*/ 0 w 4793381"/>
              <a:gd name="connsiteY0" fmla="*/ 154004 h 274464"/>
              <a:gd name="connsiteX1" fmla="*/ 2752825 w 4793381"/>
              <a:gd name="connsiteY1" fmla="*/ 173254 h 274464"/>
              <a:gd name="connsiteX2" fmla="*/ 4273616 w 4793381"/>
              <a:gd name="connsiteY2" fmla="*/ 269507 h 274464"/>
              <a:gd name="connsiteX3" fmla="*/ 4793381 w 4793381"/>
              <a:gd name="connsiteY3" fmla="*/ 0 h 27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93381" h="274464">
                <a:moveTo>
                  <a:pt x="0" y="154004"/>
                </a:moveTo>
                <a:lnTo>
                  <a:pt x="2752825" y="173254"/>
                </a:lnTo>
                <a:cubicBezTo>
                  <a:pt x="3465094" y="192505"/>
                  <a:pt x="3933524" y="298383"/>
                  <a:pt x="4273616" y="269507"/>
                </a:cubicBezTo>
                <a:cubicBezTo>
                  <a:pt x="4613708" y="240631"/>
                  <a:pt x="4703544" y="120315"/>
                  <a:pt x="4793381" y="0"/>
                </a:cubicBezTo>
              </a:path>
            </a:pathLst>
          </a:custGeom>
          <a:noFill/>
          <a:ln w="25400">
            <a:tailEnd type="triangle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F37C1E6-5CC1-C81D-7524-009621A8330F}"/>
              </a:ext>
            </a:extLst>
          </p:cNvPr>
          <p:cNvGrpSpPr/>
          <p:nvPr/>
        </p:nvGrpSpPr>
        <p:grpSpPr>
          <a:xfrm>
            <a:off x="3580599" y="4672480"/>
            <a:ext cx="5005136" cy="1064177"/>
            <a:chOff x="3580599" y="4672480"/>
            <a:chExt cx="5005136" cy="1064177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51821F0A-81E6-3631-022E-A2DB30144813}"/>
                </a:ext>
              </a:extLst>
            </p:cNvPr>
            <p:cNvSpPr/>
            <p:nvPr/>
          </p:nvSpPr>
          <p:spPr>
            <a:xfrm>
              <a:off x="3580599" y="4672480"/>
              <a:ext cx="4706754" cy="622536"/>
            </a:xfrm>
            <a:custGeom>
              <a:avLst/>
              <a:gdLst>
                <a:gd name="connsiteX0" fmla="*/ 0 w 4706754"/>
                <a:gd name="connsiteY0" fmla="*/ 0 h 622536"/>
                <a:gd name="connsiteX1" fmla="*/ 2791327 w 4706754"/>
                <a:gd name="connsiteY1" fmla="*/ 567891 h 622536"/>
                <a:gd name="connsiteX2" fmla="*/ 4706754 w 4706754"/>
                <a:gd name="connsiteY2" fmla="*/ 567891 h 622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06754" h="622536">
                  <a:moveTo>
                    <a:pt x="0" y="0"/>
                  </a:moveTo>
                  <a:cubicBezTo>
                    <a:pt x="1003434" y="236621"/>
                    <a:pt x="2006868" y="473243"/>
                    <a:pt x="2791327" y="567891"/>
                  </a:cubicBezTo>
                  <a:cubicBezTo>
                    <a:pt x="3575786" y="662539"/>
                    <a:pt x="4141270" y="615215"/>
                    <a:pt x="4706754" y="567891"/>
                  </a:cubicBezTo>
                </a:path>
              </a:pathLst>
            </a:custGeom>
            <a:noFill/>
            <a:ln w="25400">
              <a:tailEnd type="triangle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B56115F-7E46-7A80-6EDC-68B1C0C5F10B}"/>
                </a:ext>
              </a:extLst>
            </p:cNvPr>
            <p:cNvSpPr/>
            <p:nvPr/>
          </p:nvSpPr>
          <p:spPr>
            <a:xfrm>
              <a:off x="8335478" y="4731647"/>
              <a:ext cx="250257" cy="1005010"/>
            </a:xfrm>
            <a:prstGeom prst="leftBrac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CA48863-21C6-E753-A89F-E05E17F538C5}"/>
              </a:ext>
            </a:extLst>
          </p:cNvPr>
          <p:cNvSpPr txBox="1"/>
          <p:nvPr/>
        </p:nvSpPr>
        <p:spPr>
          <a:xfrm>
            <a:off x="5688540" y="5295016"/>
            <a:ext cx="23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PCR duplicates align w/ identical start/stop positions, all same molecule that was duplicated!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A6D39-A413-956A-9139-CCA10D3B4578}"/>
              </a:ext>
            </a:extLst>
          </p:cNvPr>
          <p:cNvSpPr txBox="1"/>
          <p:nvPr/>
        </p:nvSpPr>
        <p:spPr>
          <a:xfrm>
            <a:off x="7815712" y="706235"/>
            <a:ext cx="23810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Preparing DNA for sequencing</a:t>
            </a:r>
          </a:p>
        </p:txBody>
      </p:sp>
    </p:spTree>
    <p:extLst>
      <p:ext uri="{BB962C8B-B14F-4D97-AF65-F5344CB8AC3E}">
        <p14:creationId xmlns:p14="http://schemas.microsoft.com/office/powerpoint/2010/main" val="329370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39DBD6-1B68-726A-5A3E-D70016A8AB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-1615"/>
            <a:ext cx="10515600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VCF file: variant calling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1D603-D367-4130-CC9C-E9322960AD63}"/>
              </a:ext>
            </a:extLst>
          </p:cNvPr>
          <p:cNvSpPr txBox="1"/>
          <p:nvPr/>
        </p:nvSpPr>
        <p:spPr>
          <a:xfrm>
            <a:off x="112454" y="1667650"/>
            <a:ext cx="58937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reference-aligned reads to detect single nucleotide polymorphisms (SNPs)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nucleotides that differ from the reference genome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Good programs: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GATK4 (gold standard but painful to use)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freebayes</a:t>
            </a:r>
            <a:endParaRPr lang="en-US" dirty="0"/>
          </a:p>
        </p:txBody>
      </p:sp>
      <p:pic>
        <p:nvPicPr>
          <p:cNvPr id="6146" name="Picture 2" descr="Variant Calling | Variant Analysis">
            <a:extLst>
              <a:ext uri="{FF2B5EF4-FFF2-40B4-BE49-F238E27FC236}">
                <a16:creationId xmlns:a16="http://schemas.microsoft.com/office/drawing/2014/main" id="{AFE3EF1E-EF4E-D1C3-98CD-F4365A350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75" b="55351"/>
          <a:stretch/>
        </p:blipFill>
        <p:spPr bwMode="auto">
          <a:xfrm>
            <a:off x="7122457" y="1197272"/>
            <a:ext cx="3393143" cy="161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F86FD4-C522-C5E6-B36A-FE9F863ABB27}"/>
              </a:ext>
            </a:extLst>
          </p:cNvPr>
          <p:cNvSpPr txBox="1"/>
          <p:nvPr/>
        </p:nvSpPr>
        <p:spPr>
          <a:xfrm>
            <a:off x="6758609" y="4068307"/>
            <a:ext cx="286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looks like a C/T heterozygote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69BED1-7667-C624-A18A-1112514B9C59}"/>
              </a:ext>
            </a:extLst>
          </p:cNvPr>
          <p:cNvCxnSpPr>
            <a:cxnSpLocks/>
            <a:stCxn id="2" idx="0"/>
          </p:cNvCxnSpPr>
          <p:nvPr/>
        </p:nvCxnSpPr>
        <p:spPr>
          <a:xfrm flipH="1" flipV="1">
            <a:off x="8057322" y="2983388"/>
            <a:ext cx="136007" cy="108491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34F8869-7C77-8774-548D-7EC9FD825F48}"/>
              </a:ext>
            </a:extLst>
          </p:cNvPr>
          <p:cNvSpPr txBox="1"/>
          <p:nvPr/>
        </p:nvSpPr>
        <p:spPr>
          <a:xfrm>
            <a:off x="10640229" y="1270665"/>
            <a:ext cx="1551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AED89A"/>
                </a:solidFill>
              </a:rPr>
              <a:t>Reference genome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2E7BD5-7D2B-5D49-3483-234C87E08B91}"/>
              </a:ext>
            </a:extLst>
          </p:cNvPr>
          <p:cNvSpPr txBox="1"/>
          <p:nvPr/>
        </p:nvSpPr>
        <p:spPr>
          <a:xfrm>
            <a:off x="10640229" y="1988886"/>
            <a:ext cx="14679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3FC1F0"/>
                </a:solidFill>
              </a:rPr>
              <a:t>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429808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55611</TotalTime>
  <Words>859</Words>
  <Application>Microsoft Macintosh PowerPoint</Application>
  <PresentationFormat>Widescreen</PresentationFormat>
  <Paragraphs>142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Intro to workflows</vt:lpstr>
      <vt:lpstr>PowerPoint Presentation</vt:lpstr>
      <vt:lpstr>PowerPoint Presentation</vt:lpstr>
      <vt:lpstr>Brief description of file types</vt:lpstr>
      <vt:lpstr>PowerPoint Presentation</vt:lpstr>
      <vt:lpstr>CLEANED FASTQ: throw away bad data</vt:lpstr>
      <vt:lpstr>BAM file: reference genome alignment</vt:lpstr>
      <vt:lpstr>BAM deduplicated: throw away more bad data</vt:lpstr>
      <vt:lpstr>VCF file: variant calling</vt:lpstr>
      <vt:lpstr>See ‘01_fastq_2_vcf_workflow’ for an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Arnold</dc:creator>
  <cp:lastModifiedBy>brianjohnarnold@gmail.com</cp:lastModifiedBy>
  <cp:revision>178</cp:revision>
  <dcterms:created xsi:type="dcterms:W3CDTF">2023-10-23T14:53:07Z</dcterms:created>
  <dcterms:modified xsi:type="dcterms:W3CDTF">2024-01-26T21:38:48Z</dcterms:modified>
</cp:coreProperties>
</file>

<file path=docProps/thumbnail.jpeg>
</file>